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sldIdLst>
    <p:sldId id="256" r:id="rId2"/>
    <p:sldId id="257" r:id="rId3"/>
    <p:sldId id="260" r:id="rId4"/>
    <p:sldId id="261" r:id="rId5"/>
    <p:sldId id="271" r:id="rId6"/>
    <p:sldId id="269" r:id="rId7"/>
    <p:sldId id="270" r:id="rId8"/>
  </p:sldIdLst>
  <p:sldSz cx="12192000" cy="6858000"/>
  <p:notesSz cx="6858000" cy="9144000"/>
  <p:embeddedFontLst>
    <p:embeddedFont>
      <p:font typeface="Wingdings 2" panose="05020102010507070707" pitchFamily="18" charset="2"/>
      <p:regular r:id="rId9"/>
    </p:embeddedFont>
    <p:embeddedFont>
      <p:font typeface="Century Schoolbook" panose="02040604050505020304" pitchFamily="18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36626" y="1033223"/>
            <a:ext cx="10468809" cy="4041648"/>
          </a:xfrm>
        </p:spPr>
        <p:txBody>
          <a:bodyPr/>
          <a:lstStyle/>
          <a:p>
            <a:r>
              <a:rPr lang="en-US" altLang="ko-KR" b="1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2DGP – 2</a:t>
            </a:r>
            <a:r>
              <a:rPr lang="ko-KR" altLang="en-US" b="1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차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36626" y="5074871"/>
            <a:ext cx="9418320" cy="169164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2013182010 </a:t>
            </a:r>
            <a:r>
              <a:rPr lang="ko-KR" altLang="en-US" dirty="0">
                <a:latin typeface="+mn-ea"/>
              </a:rPr>
              <a:t>김병진 </a:t>
            </a:r>
            <a:r>
              <a:rPr lang="en-US" altLang="ko-KR" dirty="0">
                <a:latin typeface="+mn-ea"/>
              </a:rPr>
              <a:t>- Project : ELEM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1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4804" y="241945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en-US" altLang="ko-KR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HIGH CONCEPT ::</a:t>
            </a:r>
            <a:br>
              <a:rPr lang="en-US" altLang="ko-KR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</a:br>
            <a:r>
              <a:rPr lang="ko-KR" altLang="en-US" sz="6700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피하거나</a:t>
            </a:r>
            <a:r>
              <a:rPr lang="en-US" altLang="ko-KR" sz="6700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, </a:t>
            </a:r>
            <a:r>
              <a:rPr lang="ko-KR" altLang="en-US" sz="6700" b="1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죽거나</a:t>
            </a:r>
            <a:endParaRPr lang="ko-KR" altLang="en-US" b="1" i="1" u="sng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60" y="2635725"/>
            <a:ext cx="5005501" cy="346616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387514" y="1757594"/>
            <a:ext cx="602189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	</a:t>
            </a:r>
            <a:r>
              <a:rPr lang="ko-KR" altLang="en-US" sz="3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핵심 메카닉 </a:t>
            </a:r>
            <a:r>
              <a:rPr lang="en-US" altLang="ko-KR" sz="36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::</a:t>
            </a:r>
            <a:endParaRPr lang="en-US" altLang="ko-KR" sz="28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algn="just">
              <a:lnSpc>
                <a:spcPct val="200000"/>
              </a:lnSpc>
            </a:pPr>
            <a:r>
              <a:rPr lang="en-US" altLang="ko-KR" sz="28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	## </a:t>
            </a:r>
            <a:r>
              <a:rPr lang="ko-KR" altLang="en-US" sz="2800" spc="-15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횡스크롤</a:t>
            </a:r>
            <a:r>
              <a:rPr lang="ko-KR" altLang="en-US" sz="2800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 탄막 슈팅</a:t>
            </a:r>
            <a:endParaRPr lang="en-US" altLang="ko-KR" sz="2800" spc="-15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lvl="1" algn="just"/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쏘면서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,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 보고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,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 피한다</a:t>
            </a:r>
            <a:r>
              <a:rPr lang="en-US" altLang="ko-KR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ea"/>
              </a:rPr>
              <a:t>.</a:t>
            </a:r>
            <a:endParaRPr lang="en-US" altLang="ko-KR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lvl="1" algn="just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적들이 발사한 수많은 발사체를 모조리 피하며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lvl="1" algn="just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무기를 사용해 적들을 제거한다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altLang="ko-KR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ea"/>
            </a:endParaRPr>
          </a:p>
          <a:p>
            <a:pPr lvl="1" algn="just"/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##	</a:t>
            </a:r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플레이어의 도적욕구 자극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</a:t>
            </a:r>
          </a:p>
          <a:p>
            <a:pPr lvl="1" algn="just"/>
            <a:r>
              <a:rPr lang="ko-KR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동시에 화려한 게임화면</a:t>
            </a:r>
            <a:r>
              <a:rPr lang="en-US" altLang="ko-K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!</a:t>
            </a:r>
          </a:p>
          <a:p>
            <a:pPr lvl="1" algn="just"/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게임 화면은 화려하게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</a:t>
            </a:r>
          </a:p>
          <a:p>
            <a:pPr algn="just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	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화면 내의 탄환 수는 최대한 많이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 </a:t>
            </a:r>
          </a:p>
          <a:p>
            <a:pPr algn="just"/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	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대신 탄환은 확실하게 식별 가능하도록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09407" y="186292"/>
            <a:ext cx="800219" cy="4399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게임 컨셉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0251">
            <a:off x="184928" y="1026518"/>
            <a:ext cx="4477496" cy="26814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4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1176832"/>
              </p:ext>
            </p:extLst>
          </p:nvPr>
        </p:nvGraphicFramePr>
        <p:xfrm>
          <a:off x="138720" y="16472"/>
          <a:ext cx="10995841" cy="6804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2731">
                  <a:extLst>
                    <a:ext uri="{9D8B030D-6E8A-4147-A177-3AD203B41FA5}">
                      <a16:colId xmlns:a16="http://schemas.microsoft.com/office/drawing/2014/main" val="3738117351"/>
                    </a:ext>
                  </a:extLst>
                </a:gridCol>
                <a:gridCol w="5491813">
                  <a:extLst>
                    <a:ext uri="{9D8B030D-6E8A-4147-A177-3AD203B41FA5}">
                      <a16:colId xmlns:a16="http://schemas.microsoft.com/office/drawing/2014/main" val="3166064941"/>
                    </a:ext>
                  </a:extLst>
                </a:gridCol>
                <a:gridCol w="4371297">
                  <a:extLst>
                    <a:ext uri="{9D8B030D-6E8A-4147-A177-3AD203B41FA5}">
                      <a16:colId xmlns:a16="http://schemas.microsoft.com/office/drawing/2014/main" val="4053622907"/>
                    </a:ext>
                  </a:extLst>
                </a:gridCol>
              </a:tblGrid>
              <a:tr h="3277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255967"/>
                  </a:ext>
                </a:extLst>
              </a:tr>
              <a:tr h="769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및 컨트롤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키보드 화살표 키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:: 8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방향 이동</a:t>
                      </a:r>
                      <a:endParaRPr lang="en-US" altLang="ko-KR" sz="1600" b="1" dirty="0">
                        <a:solidFill>
                          <a:srgbClr val="0070C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Z ::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공격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,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Shift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키를 이용한 감속이동</a:t>
                      </a:r>
                      <a:endParaRPr lang="en-US" altLang="ko-KR" sz="1600" b="1" baseline="0" dirty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X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 :: 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폭탄 사용</a:t>
                      </a:r>
                      <a:endParaRPr lang="en-US" altLang="ko-KR" sz="1600" b="1" baseline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다른 캐릭터를 구현 및 선택기능 추가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ko-KR" altLang="en-US" sz="1400" dirty="0"/>
                        <a:t>캐릭터에 따른 패시브 능력 부여</a:t>
                      </a:r>
                      <a:endParaRPr lang="en-US" altLang="ko-KR" sz="1400" dirty="0"/>
                    </a:p>
                    <a:p>
                      <a:pPr algn="l" latinLnBrk="1"/>
                      <a:r>
                        <a:rPr lang="en-US" altLang="ko-KR" sz="1400" dirty="0"/>
                        <a:t>Ctrl</a:t>
                      </a:r>
                      <a:r>
                        <a:rPr lang="en-US" altLang="ko-KR" sz="1400" baseline="0" dirty="0"/>
                        <a:t> :: </a:t>
                      </a:r>
                      <a:r>
                        <a:rPr lang="ko-KR" altLang="en-US" sz="1400" baseline="0" dirty="0"/>
                        <a:t>캐릭터 특수능력 발동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 err="1"/>
                        <a:t>쿨타임</a:t>
                      </a:r>
                      <a:r>
                        <a:rPr lang="ko-KR" altLang="en-US" sz="1400" baseline="0" dirty="0"/>
                        <a:t> 존재</a:t>
                      </a:r>
                      <a:r>
                        <a:rPr lang="en-US" altLang="ko-KR" sz="1400" baseline="0" dirty="0"/>
                        <a:t>)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658269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 err="1">
                          <a:solidFill>
                            <a:schemeClr val="tx1"/>
                          </a:solidFill>
                        </a:rPr>
                        <a:t>붉은오브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플레이어의 파워 게이지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</a:rPr>
                        <a:t>증가</a:t>
                      </a:r>
                      <a:endParaRPr lang="en-US" altLang="ko-KR" sz="1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err="1"/>
                        <a:t>푸른오브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:: </a:t>
                      </a:r>
                      <a:r>
                        <a:rPr lang="ko-KR" altLang="en-US" sz="1600" baseline="0" dirty="0"/>
                        <a:t>플레이어 폭탄 획득</a:t>
                      </a:r>
                      <a:endParaRPr lang="en-US" altLang="ko-KR" sz="1600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초록색 오브 </a:t>
                      </a:r>
                      <a:r>
                        <a:rPr lang="en-US" altLang="ko-KR" sz="1400" dirty="0"/>
                        <a:t>:: </a:t>
                      </a:r>
                      <a:r>
                        <a:rPr lang="ko-KR" altLang="en-US" sz="1400" dirty="0"/>
                        <a:t>플레이어의 특수능력 시간 단축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691663"/>
                  </a:ext>
                </a:extLst>
              </a:tr>
              <a:tr h="206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스테이지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</a:rPr>
                        <a:t>횡스크롤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 배경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화면 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:: 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레이어를 통한 입체적인 연출</a:t>
                      </a:r>
                      <a:endParaRPr lang="en-US" altLang="ko-KR" sz="1600" b="1" baseline="0" dirty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aseline="0" dirty="0"/>
                        <a:t>최소 </a:t>
                      </a:r>
                      <a:r>
                        <a:rPr lang="en-US" altLang="ko-KR" sz="1600" baseline="0" dirty="0"/>
                        <a:t>2</a:t>
                      </a:r>
                      <a:r>
                        <a:rPr lang="ko-KR" altLang="en-US" sz="1600" baseline="0" dirty="0"/>
                        <a:t>개의 스테이지 구현</a:t>
                      </a:r>
                      <a:endParaRPr lang="en-US" altLang="ko-KR" sz="1600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분기점 시스템</a:t>
                      </a:r>
                      <a:r>
                        <a:rPr lang="ko-KR" altLang="en-US" sz="1400" baseline="0" dirty="0"/>
                        <a:t> 추가 </a:t>
                      </a:r>
                      <a:r>
                        <a:rPr lang="en-US" altLang="ko-KR" sz="1400" baseline="0" dirty="0"/>
                        <a:t>:: </a:t>
                      </a:r>
                      <a:r>
                        <a:rPr lang="ko-KR" altLang="en-US" sz="1400" baseline="0" dirty="0"/>
                        <a:t>더 다양한 스테이지 추가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</a:rPr>
                        <a:t>생동감 있는 배경 연출 </a:t>
                      </a:r>
                      <a:r>
                        <a:rPr lang="en-US" altLang="ko-KR" sz="1400" b="1" baseline="0" dirty="0">
                          <a:solidFill>
                            <a:srgbClr val="FF0000"/>
                          </a:solidFill>
                        </a:rPr>
                        <a:t>::</a:t>
                      </a:r>
                      <a:r>
                        <a:rPr lang="ko-KR" altLang="en-US" sz="1400" b="1" baseline="0" dirty="0">
                          <a:solidFill>
                            <a:srgbClr val="FF0000"/>
                          </a:solidFill>
                        </a:rPr>
                        <a:t>배경그림의 분위기 전환 등 </a:t>
                      </a:r>
                      <a:endParaRPr lang="en-US" altLang="ko-KR" sz="1400" b="1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188695"/>
                  </a:ext>
                </a:extLst>
              </a:tr>
              <a:tr h="4499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적과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발사체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유형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1:</a:t>
                      </a:r>
                      <a:r>
                        <a:rPr lang="en-US" altLang="ko-KR" sz="1600" b="1" baseline="0" dirty="0">
                          <a:solidFill>
                            <a:srgbClr val="0070C0"/>
                          </a:solidFill>
                        </a:rPr>
                        <a:t>: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화면에 등장해 일정시간 탄을 생성하다 퇴장 </a:t>
                      </a:r>
                      <a:endParaRPr lang="en-US" altLang="ko-KR" sz="1600" b="1" dirty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유형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</a:rPr>
                        <a:t>2::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등장 </a:t>
                      </a:r>
                      <a:r>
                        <a:rPr lang="ko-KR" altLang="en-US" sz="1600" b="1" dirty="0" err="1">
                          <a:solidFill>
                            <a:srgbClr val="0070C0"/>
                          </a:solidFill>
                        </a:rPr>
                        <a:t>수계속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 화면에 잔류해 탄을 생성</a:t>
                      </a:r>
                      <a:endParaRPr lang="en-US" altLang="ko-KR" sz="1600" b="1" dirty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dirty="0"/>
                        <a:t>보스 </a:t>
                      </a:r>
                      <a:r>
                        <a:rPr lang="en-US" altLang="ko-KR" sz="1600" dirty="0"/>
                        <a:t>:: </a:t>
                      </a:r>
                      <a:r>
                        <a:rPr lang="ko-KR" altLang="en-US" sz="1600" dirty="0"/>
                        <a:t>주기별로 다양한 탄막을 형성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발사체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::</a:t>
                      </a:r>
                      <a:r>
                        <a:rPr lang="en-US" altLang="ko-KR" sz="1600" b="1" baseline="0" dirty="0">
                          <a:solidFill>
                            <a:srgbClr val="FF0000"/>
                          </a:solidFill>
                        </a:rPr>
                        <a:t> 15~20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가지의 다양한 속성의 탄 구현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           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이들을 조합해 다양한 탄막 구현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미니 보스의 구현 </a:t>
                      </a:r>
                      <a:r>
                        <a:rPr lang="en-US" altLang="ko-KR" sz="1400" dirty="0"/>
                        <a:t>::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보스보단 덜하지만 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en-US" altLang="ko-KR" sz="1400" baseline="0" dirty="0"/>
                        <a:t>                         </a:t>
                      </a:r>
                      <a:r>
                        <a:rPr lang="ko-KR" altLang="en-US" sz="1400" baseline="0" dirty="0"/>
                        <a:t>까다로운 탄막 형성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ko-KR" altLang="en-US" sz="1400" baseline="0" dirty="0"/>
                        <a:t>보스의 탄막 패턴 다양화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671895"/>
                  </a:ext>
                </a:extLst>
              </a:tr>
              <a:tr h="769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시스템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플레이어 파워 게이지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::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정수단위로 플레이어의 공격 강화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라이프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:: 0</a:t>
                      </a:r>
                      <a:r>
                        <a:rPr lang="ko-KR" altLang="en-US" sz="1600" b="1" baseline="0" dirty="0">
                          <a:solidFill>
                            <a:srgbClr val="FF0000"/>
                          </a:solidFill>
                        </a:rPr>
                        <a:t>이 될 시 게임 오버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폭탄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::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화면 전체 적에게 데미지 및 적의 탄환 모두 제거</a:t>
                      </a:r>
                      <a:endParaRPr lang="en-US" altLang="ko-KR" sz="1600" b="1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dirty="0"/>
                        <a:t>점수 </a:t>
                      </a:r>
                      <a:r>
                        <a:rPr lang="en-US" altLang="ko-KR" sz="1600" dirty="0"/>
                        <a:t>:: </a:t>
                      </a:r>
                      <a:r>
                        <a:rPr lang="ko-KR" altLang="en-US" sz="1600" dirty="0"/>
                        <a:t>적을 처치하거나 어떤 아이템이든 </a:t>
                      </a:r>
                      <a:r>
                        <a:rPr lang="ko-KR" altLang="en-US" sz="1600" dirty="0" err="1"/>
                        <a:t>획득시</a:t>
                      </a:r>
                      <a:r>
                        <a:rPr lang="ko-KR" altLang="en-US" sz="1600" dirty="0"/>
                        <a:t> 획득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/>
                        <a:t>적이나 적의 탄에 피격될 시 라이프 감소 및 파워 초기화</a:t>
                      </a:r>
                      <a:endParaRPr lang="en-US" altLang="ko-KR" sz="1600" dirty="0"/>
                    </a:p>
                    <a:p>
                      <a:pPr algn="l" latinLnBrk="1"/>
                      <a:r>
                        <a:rPr lang="ko-KR" altLang="en-US" sz="1600" dirty="0"/>
                        <a:t>보스를 </a:t>
                      </a:r>
                      <a:r>
                        <a:rPr lang="ko-KR" altLang="en-US" sz="1600" dirty="0" err="1"/>
                        <a:t>처치시</a:t>
                      </a:r>
                      <a:r>
                        <a:rPr lang="ko-KR" altLang="en-US" sz="1600" dirty="0"/>
                        <a:t> 다음스테이지로 이동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난이도 구현 </a:t>
                      </a:r>
                      <a:r>
                        <a:rPr lang="en-US" altLang="ko-KR" sz="1400" dirty="0"/>
                        <a:t>::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더 다양한 패턴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ko-KR" altLang="en-US" sz="1400" baseline="0" dirty="0"/>
                        <a:t>탄 밀도 증가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en-US" altLang="ko-KR" sz="1400" baseline="0" dirty="0"/>
                        <a:t>GRAZE </a:t>
                      </a:r>
                      <a:r>
                        <a:rPr lang="ko-KR" altLang="en-US" sz="1400" baseline="0" dirty="0"/>
                        <a:t>시스템 </a:t>
                      </a:r>
                      <a:r>
                        <a:rPr lang="en-US" altLang="ko-KR" sz="1400" baseline="0" dirty="0"/>
                        <a:t>:: </a:t>
                      </a:r>
                      <a:r>
                        <a:rPr lang="ko-KR" altLang="en-US" sz="1400" baseline="0" dirty="0"/>
                        <a:t>플레이어가 적의 탄을 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en-US" altLang="ko-KR" sz="1400" baseline="0" dirty="0"/>
                        <a:t>                 </a:t>
                      </a:r>
                      <a:r>
                        <a:rPr lang="ko-KR" altLang="en-US" sz="1400" baseline="0" dirty="0"/>
                        <a:t>아슬아슬하게 피할 때마다 가산점 획득</a:t>
                      </a:r>
                      <a:endParaRPr lang="en-US" altLang="ko-KR" sz="1400" baseline="0" dirty="0"/>
                    </a:p>
                    <a:p>
                      <a:pPr algn="l" latinLnBrk="1"/>
                      <a:r>
                        <a:rPr lang="ko-KR" altLang="en-US" sz="1400" baseline="0" dirty="0"/>
                        <a:t>스테이지 종료 시 추가 패시브 능력 선택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66254"/>
                  </a:ext>
                </a:extLst>
              </a:tr>
              <a:tr h="769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플레이어 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::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공격 시 탄 발사음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폭탄 사용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600" b="1" dirty="0" err="1">
                          <a:solidFill>
                            <a:srgbClr val="FF0000"/>
                          </a:solidFill>
                        </a:rPr>
                        <a:t>피격시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</a:rPr>
                        <a:t> 효과음</a:t>
                      </a:r>
                      <a:endParaRPr lang="en-US" altLang="ko-KR" sz="1600" b="1" baseline="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baseline="0" dirty="0"/>
                        <a:t>게임 시스템</a:t>
                      </a:r>
                      <a:r>
                        <a:rPr lang="en-US" altLang="ko-KR" sz="1600" baseline="0" dirty="0"/>
                        <a:t> :: </a:t>
                      </a:r>
                      <a:r>
                        <a:rPr lang="ko-KR" altLang="en-US" sz="1600" baseline="0" dirty="0"/>
                        <a:t>메뉴 </a:t>
                      </a:r>
                      <a:r>
                        <a:rPr lang="ko-KR" altLang="en-US" sz="1600" baseline="0" dirty="0" err="1"/>
                        <a:t>선택음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배경음악</a:t>
                      </a:r>
                      <a:endParaRPr lang="en-US" altLang="ko-KR" sz="1600" b="1" dirty="0">
                        <a:solidFill>
                          <a:srgbClr val="0070C0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600" dirty="0"/>
                        <a:t>적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:: </a:t>
                      </a:r>
                      <a:r>
                        <a:rPr lang="ko-KR" altLang="en-US" sz="1600" dirty="0"/>
                        <a:t>탄 발사 효과음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적</a:t>
                      </a:r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 파괴 될 시 효과음</a:t>
                      </a:r>
                      <a:endParaRPr lang="ko-KR" altLang="en-US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57080"/>
                  </a:ext>
                </a:extLst>
              </a:tr>
              <a:tr h="7690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애니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 err="1"/>
                        <a:t>메이션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>
                          <a:solidFill>
                            <a:srgbClr val="0070C0"/>
                          </a:solidFill>
                        </a:rPr>
                        <a:t>플레이어의 통상동작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사망 애니메이션</a:t>
                      </a:r>
                      <a:endParaRPr lang="en-US" altLang="ko-KR" sz="1600" baseline="0" dirty="0"/>
                    </a:p>
                    <a:p>
                      <a:pPr algn="l" latinLnBrk="1"/>
                      <a:r>
                        <a:rPr lang="ko-KR" altLang="en-US" sz="1600" b="1" baseline="0" dirty="0">
                          <a:solidFill>
                            <a:srgbClr val="0070C0"/>
                          </a:solidFill>
                        </a:rPr>
                        <a:t>적의 통상동작</a:t>
                      </a:r>
                      <a:r>
                        <a:rPr lang="en-US" altLang="ko-KR" sz="1600" baseline="0" dirty="0"/>
                        <a:t>, </a:t>
                      </a:r>
                      <a:r>
                        <a:rPr lang="ko-KR" altLang="en-US" sz="1600" baseline="0" dirty="0"/>
                        <a:t>탄의 애니메이션 효과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보스의 애니메이션 다양화</a:t>
                      </a:r>
                      <a:r>
                        <a:rPr lang="en-US" altLang="ko-KR" sz="1400" baseline="0" dirty="0"/>
                        <a:t>,</a:t>
                      </a:r>
                    </a:p>
                    <a:p>
                      <a:pPr algn="l" latinLnBrk="1"/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각종 </a:t>
                      </a:r>
                      <a:r>
                        <a:rPr lang="en-US" altLang="ko-KR" sz="1400" baseline="0" dirty="0"/>
                        <a:t>UI </a:t>
                      </a:r>
                      <a:r>
                        <a:rPr lang="ko-KR" altLang="en-US" sz="1400" baseline="0" dirty="0"/>
                        <a:t>그래픽에 애니메이션 적용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53952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09407" y="186292"/>
            <a:ext cx="800219" cy="4399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개발 범위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83280" y="5131102"/>
            <a:ext cx="738664" cy="16720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■ </a:t>
            </a:r>
            <a:r>
              <a:rPr lang="en-US" altLang="ko-KR" dirty="0">
                <a:solidFill>
                  <a:srgbClr val="FF0000"/>
                </a:solidFill>
              </a:rPr>
              <a:t>:: </a:t>
            </a:r>
            <a:r>
              <a:rPr lang="ko-KR" altLang="en-US" dirty="0">
                <a:solidFill>
                  <a:srgbClr val="FF0000"/>
                </a:solidFill>
              </a:rPr>
              <a:t>진  행  중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■ :: </a:t>
            </a:r>
            <a:r>
              <a:rPr lang="ko-KR" altLang="en-US" dirty="0">
                <a:solidFill>
                  <a:srgbClr val="0070C0"/>
                </a:solidFill>
              </a:rPr>
              <a:t>구현완료</a:t>
            </a:r>
          </a:p>
        </p:txBody>
      </p:sp>
    </p:spTree>
    <p:extLst>
      <p:ext uri="{BB962C8B-B14F-4D97-AF65-F5344CB8AC3E}">
        <p14:creationId xmlns:p14="http://schemas.microsoft.com/office/powerpoint/2010/main" val="27590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09407" y="186292"/>
            <a:ext cx="800219" cy="4399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개발 계획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290747"/>
              </p:ext>
            </p:extLst>
          </p:nvPr>
        </p:nvGraphicFramePr>
        <p:xfrm>
          <a:off x="83473" y="-6047"/>
          <a:ext cx="10909120" cy="6895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1876">
                  <a:extLst>
                    <a:ext uri="{9D8B030D-6E8A-4147-A177-3AD203B41FA5}">
                      <a16:colId xmlns:a16="http://schemas.microsoft.com/office/drawing/2014/main" val="373811735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66064941"/>
                    </a:ext>
                  </a:extLst>
                </a:gridCol>
                <a:gridCol w="675528">
                  <a:extLst>
                    <a:ext uri="{9D8B030D-6E8A-4147-A177-3AD203B41FA5}">
                      <a16:colId xmlns:a16="http://schemas.microsoft.com/office/drawing/2014/main" val="4069292993"/>
                    </a:ext>
                  </a:extLst>
                </a:gridCol>
                <a:gridCol w="6508516">
                  <a:extLst>
                    <a:ext uri="{9D8B030D-6E8A-4147-A177-3AD203B41FA5}">
                      <a16:colId xmlns:a16="http://schemas.microsoft.com/office/drawing/2014/main" val="265886667"/>
                    </a:ext>
                  </a:extLst>
                </a:gridCol>
              </a:tblGrid>
              <a:tr h="366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 중점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 내용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255967"/>
                  </a:ext>
                </a:extLst>
              </a:tr>
              <a:tr h="4539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리소스 수집 </a:t>
                      </a:r>
                      <a:r>
                        <a:rPr lang="en-US" altLang="ko-KR" sz="1600" baseline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 제작</a:t>
                      </a:r>
                      <a:endParaRPr lang="en-US" altLang="ko-KR" sz="16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모든 발사체 및 배경화면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등 그래픽 리소스 수집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효과음 수집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수집한 리소스 재가공 및 그래픽 리소스 자체제작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658269"/>
                  </a:ext>
                </a:extLst>
              </a:tr>
              <a:tr h="3328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(100%)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리소스 수집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가공 완료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810571"/>
                  </a:ext>
                </a:extLst>
              </a:tr>
              <a:tr h="45391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프레임워크</a:t>
                      </a:r>
                      <a:endParaRPr lang="en-US" altLang="ko-KR" sz="1600" baseline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baseline="0" dirty="0">
                          <a:latin typeface="+mn-ea"/>
                          <a:ea typeface="+mn-ea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플레이어 캐릭터</a:t>
                      </a:r>
                      <a:endParaRPr lang="en-US" altLang="ko-KR" sz="16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게임 개발을 위한 프레임워크 구축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플레이어의 이동과 공격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폭탄사용 구현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91663"/>
                  </a:ext>
                </a:extLst>
              </a:tr>
              <a:tr h="363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(100%)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프레임워크 구축 완료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 (100%)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플레이어 캐릭터 이동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공격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폭탄사용 구현 완료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621035"/>
                  </a:ext>
                </a:extLst>
              </a:tr>
              <a:tr h="45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적 </a:t>
                      </a:r>
                      <a:r>
                        <a:rPr lang="en-US" altLang="ko-KR" sz="1600" baseline="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600" baseline="0" dirty="0">
                          <a:latin typeface="+mn-ea"/>
                          <a:ea typeface="+mn-ea"/>
                        </a:rPr>
                        <a:t> 발사체의 구현</a:t>
                      </a:r>
                      <a:endParaRPr lang="en-US" altLang="ko-KR" sz="1600" b="1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적의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와 적의 발사체를 다수 구현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플레이어와의 충돌판정 구현</a:t>
                      </a:r>
                      <a:endParaRPr lang="en-US" altLang="ko-KR" sz="1200" b="1" baseline="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188695"/>
                  </a:ext>
                </a:extLst>
              </a:tr>
              <a:tr h="45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(100%)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적 기초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구현 완료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(100%)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간단한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적의 발사체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종 구현 완료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(100%)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플레이어 충돌판정 구현 완료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671895"/>
                  </a:ext>
                </a:extLst>
              </a:tr>
              <a:tr h="6354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400" b="1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스테이지 </a:t>
                      </a:r>
                      <a:r>
                        <a:rPr lang="en-US" altLang="ko-KR" sz="1600" b="1" dirty="0">
                          <a:latin typeface="+mn-ea"/>
                          <a:ea typeface="+mn-ea"/>
                        </a:rPr>
                        <a:t>&amp; UI &amp;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 아이템 구현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배경화면</a:t>
                      </a:r>
                      <a:r>
                        <a:rPr lang="ko-KR" altLang="en-US" sz="1200" b="1" baseline="0" dirty="0">
                          <a:latin typeface="+mn-ea"/>
                          <a:ea typeface="+mn-ea"/>
                        </a:rPr>
                        <a:t> 스크롤링 및 전 주차 작업물들을 스테이지에 적용</a:t>
                      </a:r>
                      <a:endParaRPr lang="en-US" altLang="ko-KR" sz="1200" b="1" baseline="0" dirty="0"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1" baseline="0" dirty="0">
                          <a:latin typeface="+mn-ea"/>
                          <a:ea typeface="+mn-ea"/>
                        </a:rPr>
                        <a:t>플레이어의 정보를 나타내기 위한 </a:t>
                      </a:r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sz="1200" b="1" baseline="0" dirty="0">
                          <a:latin typeface="+mn-ea"/>
                          <a:ea typeface="+mn-ea"/>
                        </a:rPr>
                        <a:t>구현</a:t>
                      </a:r>
                      <a:endParaRPr lang="en-US" altLang="ko-KR" sz="1200" b="1" baseline="0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="1" baseline="0" dirty="0">
                          <a:latin typeface="+mn-ea"/>
                          <a:ea typeface="+mn-ea"/>
                        </a:rPr>
                        <a:t>아이템 구현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266254"/>
                  </a:ext>
                </a:extLst>
              </a:tr>
              <a:tr h="6354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600" b="1" dirty="0"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(75%)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배경화면 스크롤링 구현 완료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, 1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스테이지 구현중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(0%) UI</a:t>
                      </a:r>
                      <a:r>
                        <a:rPr lang="en-US" altLang="ko-KR" sz="12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1" baseline="0" dirty="0" err="1">
                          <a:latin typeface="+mn-ea"/>
                          <a:ea typeface="+mn-ea"/>
                        </a:rPr>
                        <a:t>미구현</a:t>
                      </a:r>
                      <a:endParaRPr lang="en-US" altLang="ko-KR" sz="1200" b="1" dirty="0">
                        <a:latin typeface="+mn-ea"/>
                        <a:ea typeface="+mn-ea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(0%) 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아이템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미구현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207638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추가구현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중간점검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전 주차간 미흡점을 보완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5708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보스 구현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보스의 </a:t>
                      </a:r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페이즈에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따른 탄막생성 구현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(3:4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주차 구현 발사체 활용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55441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발사체 추가 구현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이전 주차 구현내용을 바탕으로 추가적인 발사체 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25060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추가 스테이지 구현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1.  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이전 주차 구현내용을 바탕으로 다른 패턴 구현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39994"/>
                  </a:ext>
                </a:extLst>
              </a:tr>
              <a:tr h="574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게임 루프 구현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en-US" altLang="ko-KR" sz="16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차 점검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실질적 게임 루프 처리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::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메인 메뉴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본 게임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게임 오버 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메인 메뉴</a:t>
                      </a:r>
                      <a:endParaRPr lang="en-US" altLang="ko-KR" sz="12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이전 주차 작업중 부족한 점 보완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13825"/>
                  </a:ext>
                </a:extLst>
              </a:tr>
              <a:tr h="428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400"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마무리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1.   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시연 점검 및 발표 준비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4607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5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09407" y="186291"/>
            <a:ext cx="800219" cy="62478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     I</a:t>
            </a:r>
          </a:p>
          <a:p>
            <a:r>
              <a:rPr lang="en-US" altLang="ko-KR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 HUB </a:t>
            </a:r>
            <a:r>
              <a:rPr lang="ko-KR" altLang="en-U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커밋</a:t>
            </a:r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통계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01" y="290074"/>
            <a:ext cx="931675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16729" y="5030390"/>
            <a:ext cx="9692640" cy="1325562"/>
          </a:xfrm>
        </p:spPr>
        <p:txBody>
          <a:bodyPr/>
          <a:lstStyle/>
          <a:p>
            <a:pPr algn="ctr"/>
            <a:r>
              <a:rPr lang="ko-KR" altLang="en-US" dirty="0"/>
              <a:t>데모 시연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64" y="-234881"/>
            <a:ext cx="9726206" cy="64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6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86271"/>
              </p:ext>
            </p:extLst>
          </p:nvPr>
        </p:nvGraphicFramePr>
        <p:xfrm>
          <a:off x="163434" y="137044"/>
          <a:ext cx="10910966" cy="653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2146">
                  <a:extLst>
                    <a:ext uri="{9D8B030D-6E8A-4147-A177-3AD203B41FA5}">
                      <a16:colId xmlns:a16="http://schemas.microsoft.com/office/drawing/2014/main" val="3166064941"/>
                    </a:ext>
                  </a:extLst>
                </a:gridCol>
                <a:gridCol w="5408820">
                  <a:extLst>
                    <a:ext uri="{9D8B030D-6E8A-4147-A177-3AD203B41FA5}">
                      <a16:colId xmlns:a16="http://schemas.microsoft.com/office/drawing/2014/main" val="4069292993"/>
                    </a:ext>
                  </a:extLst>
                </a:gridCol>
              </a:tblGrid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평가항목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평가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(A: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매우 잘함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,B: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잘함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,C: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보통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,D: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못함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,E: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매우 못함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255967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발표자료에 포함할 내용을 다 포함했는가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658269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게임 컨셉이 잘 표현되었는가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691663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게임 핵심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메카닉의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제시가 잘 되었는가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188695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게임 실행 흐름이 잘 표현되었는가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671895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 범위가 구체적이며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측정 가능한가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B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66254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개발 계획이 구체적이며 실행 가능한가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957080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계획 대비 일정은 잘 지켰는가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036281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게임 </a:t>
                      </a:r>
                      <a:r>
                        <a:rPr lang="ko-KR" altLang="en-US" sz="1600" dirty="0" err="1">
                          <a:latin typeface="+mn-ea"/>
                          <a:ea typeface="+mn-ea"/>
                        </a:rPr>
                        <a:t>프로토타입은</a:t>
                      </a:r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 실행이 잘 되는가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413560"/>
                  </a:ext>
                </a:extLst>
              </a:tr>
              <a:tr h="653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+mn-ea"/>
                          <a:ea typeface="+mn-ea"/>
                        </a:rPr>
                        <a:t>동영상의 화면과 소리 상태는 양호한가</a:t>
                      </a:r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?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+mn-ea"/>
                          <a:ea typeface="+mn-ea"/>
                        </a:rPr>
                        <a:t>A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61504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09407" y="186292"/>
            <a:ext cx="800219" cy="4399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자체 평가</a:t>
            </a:r>
          </a:p>
        </p:txBody>
      </p:sp>
    </p:spTree>
    <p:extLst>
      <p:ext uri="{BB962C8B-B14F-4D97-AF65-F5344CB8AC3E}">
        <p14:creationId xmlns:p14="http://schemas.microsoft.com/office/powerpoint/2010/main" val="23827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846</TotalTime>
  <Words>678</Words>
  <Application>Microsoft Office PowerPoint</Application>
  <PresentationFormat>와이드스크린</PresentationFormat>
  <Paragraphs>154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Arial</vt:lpstr>
      <vt:lpstr>Wingdings 2</vt:lpstr>
      <vt:lpstr>Century Schoolbook</vt:lpstr>
      <vt:lpstr>맑은 고딕</vt:lpstr>
      <vt:lpstr>Wingdings</vt:lpstr>
      <vt:lpstr>View</vt:lpstr>
      <vt:lpstr>2DGP – 2차 발표</vt:lpstr>
      <vt:lpstr>HIGH CONCEPT :: 피하거나, 죽거나</vt:lpstr>
      <vt:lpstr>PowerPoint 프레젠테이션</vt:lpstr>
      <vt:lpstr>PowerPoint 프레젠테이션</vt:lpstr>
      <vt:lpstr>PowerPoint 프레젠테이션</vt:lpstr>
      <vt:lpstr>데모 시연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– 1차 발표</dc:title>
  <dc:creator>김병진</dc:creator>
  <cp:lastModifiedBy>김병진</cp:lastModifiedBy>
  <cp:revision>139</cp:revision>
  <dcterms:created xsi:type="dcterms:W3CDTF">2016-09-20T06:22:54Z</dcterms:created>
  <dcterms:modified xsi:type="dcterms:W3CDTF">2016-10-19T18:07:11Z</dcterms:modified>
</cp:coreProperties>
</file>